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Roboto Medium" panose="02000000000000000000"/>
      <p:regular r:id="rId29"/>
      <p:bold r:id="rId30"/>
      <p:italic r:id="rId31"/>
      <p:boldItalic r:id="rId32"/>
    </p:embeddedFont>
    <p:embeddedFont>
      <p:font typeface="Roboto" panose="02000000000000000000"/>
      <p:regular r:id="rId33"/>
    </p:embeddedFont>
    <p:embeddedFont>
      <p:font typeface="Roboto Light" panose="02000000000000000000"/>
      <p:regular r:id="rId34"/>
      <p:bold r:id="rId35"/>
      <p:italic r:id="rId36"/>
      <p:boldItalic r:id="rId37"/>
    </p:embeddedFont>
    <p:embeddedFont>
      <p:font typeface="Roboto Thin" panose="02000000000000000000"/>
      <p:regular r:id="rId38"/>
      <p:bold r:id="rId39"/>
      <p:italic r:id="rId40"/>
      <p:boldItalic r:id="rId41"/>
    </p:embeddedFont>
    <p:embeddedFont>
      <p:font typeface="Roboto Black" panose="0200000000000000000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B1B45A2-0999-43B0-B26D-36D89E31C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orient="horz" pos="223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Web Development</a:t>
            </a:r>
            <a:endParaRPr sz="1800">
              <a:solidFill>
                <a:srgbClr val="FFFFFF"/>
              </a:solidFill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/>
          <a:srcRect t="59" b="59"/>
          <a:stretch>
            <a:fillRect/>
          </a:stretch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1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Instructor Demonstration</a:t>
            </a:r>
            <a:endParaRPr sz="2700">
              <a:solidFill>
                <a:srgbClr val="FFFFFF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88" name="Google Shape;88;p11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/>
          <a:srcRect t="59" b="59"/>
          <a:stretch>
            <a:fillRect/>
          </a:stretch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/>
          <a:srcRect t="29" b="39"/>
          <a:stretch>
            <a:fillRect/>
          </a:stretch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Suggested Time:</a:t>
            </a:r>
            <a:endParaRPr sz="13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" name="Google Shape;100;p12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/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/>
          <a:srcRect t="59" b="59"/>
          <a:stretch>
            <a:fillRect/>
          </a:stretch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Suggested Time:</a:t>
            </a:r>
            <a:endParaRPr sz="13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0" name="Google Shape;120;p14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/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/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/>
          <a:srcRect t="59" b="59"/>
          <a:stretch>
            <a:fillRect/>
          </a:stretch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/>
          <a:srcRect l="209" r="209"/>
          <a:stretch>
            <a:fillRect/>
          </a:stretch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Due Date:</a:t>
            </a:r>
            <a:endParaRPr sz="13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1" name="Google Shape;141;p16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/>
          <a:srcRect l="504" r="504"/>
          <a:stretch>
            <a:fillRect/>
          </a:stretch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/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01</a:t>
              </a:r>
              <a:endParaRPr sz="3000"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02</a:t>
              </a:r>
              <a:endParaRPr sz="3000"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03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04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3" name="Google Shape;173;p18"/>
          <p:cNvSpPr txBox="1"/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18"/>
          <p:cNvSpPr txBox="1"/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01</a:t>
              </a:r>
              <a:endParaRPr sz="3000"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02</a:t>
              </a:r>
              <a:endParaRPr sz="3000"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03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04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" name="Google Shape;200;p19"/>
          <p:cNvSpPr txBox="1"/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19"/>
          <p:cNvSpPr txBox="1"/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05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19"/>
          <p:cNvSpPr txBox="1"/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01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3" name="Google Shape;223;p20"/>
          <p:cNvSpPr txBox="1"/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02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03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04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05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06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4" name="Google Shape;244;p20"/>
          <p:cNvSpPr txBox="1"/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UX/UI Design</a:t>
            </a:r>
            <a:endParaRPr sz="1800">
              <a:solidFill>
                <a:srgbClr val="FFFFFF"/>
              </a:solidFill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01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0" name="Google Shape;260;p21"/>
          <p:cNvSpPr txBox="1"/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02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03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04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05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06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1" name="Google Shape;281;p21"/>
          <p:cNvSpPr txBox="1"/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7" name="Google Shape;297;p22"/>
          <p:cNvSpPr txBox="1"/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2" name="Google Shape;302;p22"/>
          <p:cNvSpPr txBox="1"/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7" name="Google Shape;307;p22"/>
          <p:cNvSpPr txBox="1"/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04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2" name="Google Shape;312;p22"/>
          <p:cNvSpPr txBox="1"/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05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7" name="Google Shape;317;p22"/>
          <p:cNvSpPr txBox="1"/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06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2" name="Google Shape;322;p22"/>
          <p:cNvSpPr txBox="1"/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07</a:t>
              </a:r>
              <a:endParaRPr sz="26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7" name="Google Shape;327;p22"/>
          <p:cNvSpPr txBox="1"/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07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9" name="Google Shape;339;p23"/>
          <p:cNvSpPr txBox="1"/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08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4" name="Google Shape;344;p23"/>
          <p:cNvSpPr txBox="1"/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05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9" name="Google Shape;349;p23"/>
          <p:cNvSpPr txBox="1"/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06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4" name="Google Shape;354;p23"/>
          <p:cNvSpPr txBox="1"/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9" name="Google Shape;359;p23"/>
          <p:cNvSpPr txBox="1"/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04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4" name="Google Shape;364;p23"/>
          <p:cNvSpPr txBox="1"/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" name="Google Shape;369;p23"/>
          <p:cNvSpPr txBox="1"/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" name="Google Shape;374;p23"/>
          <p:cNvSpPr txBox="1"/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07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6" name="Google Shape;386;p24"/>
          <p:cNvSpPr txBox="1"/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08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1" name="Google Shape;391;p24"/>
          <p:cNvSpPr txBox="1"/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05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6" name="Google Shape;396;p24"/>
          <p:cNvSpPr txBox="1"/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06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1" name="Google Shape;401;p24"/>
          <p:cNvSpPr txBox="1"/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6" name="Google Shape;406;p24"/>
          <p:cNvSpPr txBox="1"/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04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1" name="Google Shape;411;p24"/>
          <p:cNvSpPr txBox="1"/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6" name="Google Shape;416;p24"/>
          <p:cNvSpPr txBox="1"/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0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1" name="Google Shape;421;p24"/>
          <p:cNvSpPr txBox="1"/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1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25"/>
          <p:cNvSpPr txBox="1"/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1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p25"/>
          <p:cNvSpPr txBox="1"/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1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25"/>
          <p:cNvSpPr txBox="1"/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System Hardening</a:t>
            </a:r>
            <a:endParaRPr sz="2100">
              <a:solidFill>
                <a:srgbClr val="FFFFFF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Alarm</a:t>
            </a:r>
            <a:endParaRPr sz="2100">
              <a:solidFill>
                <a:srgbClr val="FFFFFF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26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01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02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03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04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05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9" name="Google Shape;479;p27"/>
          <p:cNvSpPr txBox="1"/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28"/>
          <p:cNvSpPr txBox="1"/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29"/>
          <p:cNvSpPr txBox="1"/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4" name="Google Shape;534;p30"/>
          <p:cNvSpPr txBox="1"/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Cybersecurity Boot Camp</a:t>
            </a:r>
            <a:endParaRPr sz="1800">
              <a:solidFill>
                <a:srgbClr val="FFFFFF"/>
              </a:solidFill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" name="Google Shape;553;p31"/>
          <p:cNvSpPr txBox="1"/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32"/>
          <p:cNvSpPr txBox="1"/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32"/>
          <p:cNvSpPr txBox="1"/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33"/>
          <p:cNvSpPr txBox="1"/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33"/>
          <p:cNvSpPr txBox="1"/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34"/>
          <p:cNvSpPr txBox="1"/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34"/>
          <p:cNvSpPr txBox="1"/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35"/>
          <p:cNvSpPr txBox="1"/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35"/>
          <p:cNvSpPr txBox="1"/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/>
          <a:srcRect t="475" b="465"/>
          <a:stretch>
            <a:fillRect/>
          </a:stretch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2" name="Google Shape;662;p36"/>
          <p:cNvSpPr txBox="1"/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/>
          <a:srcRect t="228" b="238"/>
          <a:stretch>
            <a:fillRect/>
          </a:stretch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p37"/>
          <p:cNvSpPr txBox="1"/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2" name="Google Shape;712;p38"/>
          <p:cNvSpPr txBox="1"/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/>
          <a:srcRect t="1774" b="1765"/>
          <a:stretch>
            <a:fillRect/>
          </a:stretch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7" name="Google Shape;737;p39"/>
          <p:cNvSpPr txBox="1"/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/>
          <a:srcRect t="465" b="475"/>
          <a:stretch>
            <a:fillRect/>
          </a:stretch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8" name="Google Shape;758;p40"/>
          <p:cNvSpPr txBox="1"/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0" name="Google Shape;760;p40"/>
          <p:cNvSpPr txBox="1"/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40"/>
          <p:cNvSpPr txBox="1"/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40"/>
          <p:cNvSpPr txBox="1"/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40"/>
          <p:cNvSpPr txBox="1"/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" name="Google Shape;768;p40"/>
          <p:cNvSpPr txBox="1"/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/>
          <a:srcRect t="1380" b="1390"/>
          <a:stretch>
            <a:fillRect/>
          </a:stretch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6" name="Google Shape;786;p41"/>
          <p:cNvSpPr txBox="1"/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8" name="Google Shape;788;p41"/>
          <p:cNvSpPr txBox="1"/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p41"/>
          <p:cNvSpPr txBox="1"/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2" name="Google Shape;792;p41"/>
          <p:cNvSpPr txBox="1"/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4" name="Google Shape;794;p41"/>
          <p:cNvSpPr txBox="1"/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6" name="Google Shape;796;p41"/>
          <p:cNvSpPr txBox="1"/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4" name="Google Shape;814;p42"/>
          <p:cNvSpPr txBox="1"/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6" name="Google Shape;816;p42"/>
          <p:cNvSpPr txBox="1"/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8" name="Google Shape;818;p42"/>
          <p:cNvSpPr txBox="1"/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0" name="Google Shape;820;p42"/>
          <p:cNvSpPr txBox="1"/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2" name="Google Shape;822;p42"/>
          <p:cNvSpPr txBox="1"/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4" name="Google Shape;824;p42"/>
          <p:cNvSpPr txBox="1"/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/>
          <a:srcRect t="2883" b="2892"/>
          <a:stretch>
            <a:fillRect/>
          </a:stretch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/>
          <a:srcRect t="2883" b="2892"/>
          <a:stretch>
            <a:fillRect/>
          </a:stretch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2" name="Google Shape;842;p43"/>
          <p:cNvSpPr txBox="1"/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43"/>
          <p:cNvSpPr txBox="1"/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6" name="Google Shape;846;p43"/>
          <p:cNvSpPr txBox="1"/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8" name="Google Shape;848;p43"/>
          <p:cNvSpPr txBox="1"/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0" name="Google Shape;850;p43"/>
          <p:cNvSpPr txBox="1"/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2" name="Google Shape;852;p43"/>
          <p:cNvSpPr txBox="1"/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/>
          <a:srcRect t="1616" b="1616"/>
          <a:stretch>
            <a:fillRect/>
          </a:stretch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/>
          <a:srcRect t="1616" b="1616"/>
          <a:stretch>
            <a:fillRect/>
          </a:stretch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8" name="Google Shape;868;p44"/>
          <p:cNvSpPr txBox="1"/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0" name="Google Shape;870;p44"/>
          <p:cNvSpPr txBox="1"/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44"/>
          <p:cNvSpPr txBox="1"/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4" name="Google Shape;874;p44"/>
          <p:cNvSpPr txBox="1"/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6" name="Google Shape;876;p44"/>
          <p:cNvSpPr txBox="1"/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8" name="Google Shape;878;p44"/>
          <p:cNvSpPr txBox="1"/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0" name="Google Shape;880;p44"/>
          <p:cNvSpPr txBox="1"/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p44"/>
          <p:cNvSpPr txBox="1"/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/>
          <a:srcRect t="1047" b="1037"/>
          <a:stretch>
            <a:fillRect/>
          </a:stretch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9" name="Google Shape;899;p45"/>
          <p:cNvSpPr txBox="1"/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1" name="Google Shape;901;p45"/>
          <p:cNvSpPr txBox="1"/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3" name="Google Shape;903;p45"/>
          <p:cNvSpPr txBox="1"/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5" name="Google Shape;905;p45"/>
          <p:cNvSpPr txBox="1"/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7" name="Google Shape;907;p45"/>
          <p:cNvSpPr txBox="1"/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45"/>
          <p:cNvSpPr txBox="1"/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1" name="Google Shape;911;p45"/>
          <p:cNvSpPr txBox="1"/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3" name="Google Shape;913;p45"/>
          <p:cNvSpPr txBox="1"/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/>
          <a:srcRect t="1830" b="1830"/>
          <a:stretch>
            <a:fillRect/>
          </a:stretch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0" name="Google Shape;930;p46"/>
          <p:cNvSpPr txBox="1"/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2" name="Google Shape;932;p46"/>
          <p:cNvSpPr txBox="1"/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4" name="Google Shape;934;p46"/>
          <p:cNvSpPr txBox="1"/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6" name="Google Shape;936;p46"/>
          <p:cNvSpPr txBox="1"/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8" name="Google Shape;938;p46"/>
          <p:cNvSpPr txBox="1"/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0" name="Google Shape;940;p46"/>
          <p:cNvSpPr txBox="1"/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2" name="Google Shape;942;p46"/>
          <p:cNvSpPr txBox="1"/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4" name="Google Shape;944;p46"/>
          <p:cNvSpPr txBox="1"/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/>
          <a:srcRect t="2552" b="2561"/>
          <a:stretch>
            <a:fillRect/>
          </a:stretch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7"/>
          <p:cNvSpPr txBox="1"/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3" name="Google Shape;963;p47"/>
          <p:cNvSpPr txBox="1"/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5" name="Google Shape;965;p47"/>
          <p:cNvSpPr txBox="1"/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7" name="Google Shape;967;p47"/>
          <p:cNvSpPr txBox="1"/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9" name="Google Shape;969;p47"/>
          <p:cNvSpPr txBox="1"/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1" name="Google Shape;971;p47"/>
          <p:cNvSpPr txBox="1"/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3" name="Google Shape;973;p47"/>
          <p:cNvSpPr txBox="1"/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5" name="Google Shape;975;p47"/>
          <p:cNvSpPr txBox="1"/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/>
          <a:srcRect t="1276" b="1276"/>
          <a:stretch>
            <a:fillRect/>
          </a:stretch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/>
          <a:srcRect t="59" b="59"/>
          <a:stretch>
            <a:fillRect/>
          </a:stretch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88" name="Google Shape;988;p48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FIST TO FIVE:</a:t>
            </a:r>
            <a:endParaRPr sz="2400"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5" name="Google Shape;995;p49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Time’s Up! </a:t>
            </a:r>
            <a:r>
              <a:rPr lang="en-GB" sz="36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Let’s Review.</a:t>
            </a:r>
            <a:endParaRPr sz="36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6"/>
          <p:cNvSpPr txBox="1"/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6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Take a Break!</a:t>
            </a:r>
            <a:endParaRPr sz="48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" name="Google Shape;57;p7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/>
          <a:srcRect t="119" b="119"/>
          <a:stretch>
            <a:fillRect/>
          </a:stretch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/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/>
          <a:srcRect t="2489" b="2498"/>
          <a:stretch>
            <a:fillRect/>
          </a:stretch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/>
          <a:srcRect l="139" r="149"/>
          <a:stretch>
            <a:fillRect/>
          </a:stretch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1" name="Google Shape;81;p10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Capstone Engagement</a:t>
            </a:r>
            <a:endParaRPr sz="3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Assessment, Analysis, </a:t>
            </a:r>
            <a:br>
              <a:rPr lang="en-GB" sz="3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3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Hardening of a Vulnerable System</a:t>
            </a:r>
            <a:endParaRPr sz="3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19" name="Google Shape;1019;p54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Exploitation: </a:t>
            </a:r>
            <a:r>
              <a:rPr lang="en-US" altLang="en-GB">
                <a:solidFill>
                  <a:schemeClr val="dk1"/>
                </a:solidFill>
              </a:rPr>
              <a:t>Brute Force Vulnerability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1133" name="Google Shape;1133;p63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Tools &amp; Processes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hydra command</a:t>
            </a:r>
            <a:endParaRPr lang="en-US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Achievements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Running the hydra command allowed brute forcing for access to an account that had a file with a root user’s credentials.</a:t>
            </a:r>
            <a:endParaRPr lang="en-US" alt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555" y="2246630"/>
            <a:ext cx="2990850" cy="398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30" y="1958340"/>
            <a:ext cx="3076575" cy="106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Log Analysis and </a:t>
            </a:r>
            <a:b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</a:br>
            <a: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Attack Characterization</a:t>
            </a:r>
            <a:endParaRPr sz="34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</a:fld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Analysis: Identifying the Port Scan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1161" name="Google Shape;1161;p65"/>
          <p:cNvSpPr txBox="1"/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Answer the following questions in bullet points under the screenshot if space allows. </a:t>
            </a:r>
            <a:br>
              <a:rPr lang="en-GB" sz="1200"/>
            </a:br>
            <a:r>
              <a:rPr lang="en-GB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2" name="Google Shape;1162;p65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64" name="Google Shape;1164;p65"/>
          <p:cNvSpPr txBox="1"/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950"/>
              <a:t>What time did the port scan occur?</a:t>
            </a:r>
            <a:r>
              <a:rPr lang="en-US" altLang="en-GB" sz="950"/>
              <a:t> Feb 15th from 00:00 to 03:00</a:t>
            </a:r>
            <a:endParaRPr sz="95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950"/>
              <a:t>How many packets were sent, and from which IP?</a:t>
            </a:r>
            <a:r>
              <a:rPr lang="en-US" altLang="en-GB" sz="950"/>
              <a:t> 139,680 from 192.168.1.90</a:t>
            </a:r>
            <a:endParaRPr sz="95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950"/>
              <a:t>What indicates that this was a port scan?</a:t>
            </a:r>
            <a:r>
              <a:rPr lang="en-US" altLang="en-GB" sz="950"/>
              <a:t> There were consecutive attempts testing different IPs from one source IP</a:t>
            </a:r>
            <a:endParaRPr lang="en-US" altLang="en-GB" sz="95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500505"/>
            <a:ext cx="5194935" cy="17551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2567305"/>
            <a:ext cx="4575810" cy="22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Answer the following questions in bullet points under the screenshot if space allows. </a:t>
            </a:r>
            <a:br>
              <a:rPr lang="en-GB" sz="1200"/>
            </a:br>
            <a:r>
              <a:rPr lang="en-GB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2" name="Google Shape;1172;p66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74" name="Google Shape;1174;p66"/>
          <p:cNvSpPr txBox="1"/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Which files were requested? What did they contain?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30" y="1468120"/>
            <a:ext cx="5647055" cy="26308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7665" y="4236085"/>
            <a:ext cx="622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There were 19,992 requests to access the secret folder.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Request to the secret folder that contained a password hash</a:t>
            </a:r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/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Answer the following questions in bullet points under the screenshot if space allows. </a:t>
            </a:r>
            <a:br>
              <a:rPr lang="en-GB" sz="1200"/>
            </a:br>
            <a:r>
              <a:rPr lang="en-GB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2" name="Google Shape;1182;p67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84" name="Google Shape;1184;p67"/>
          <p:cNvSpPr txBox="1"/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How many requests were made in the attack? 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How many requests had been made before the attacker </a:t>
            </a:r>
            <a:br>
              <a:rPr lang="en-GB" sz="1200"/>
            </a:br>
            <a:r>
              <a:rPr lang="en-GB" sz="1200"/>
              <a:t>discovered the password? 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497965"/>
            <a:ext cx="8455025" cy="14439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81635" y="3904615"/>
            <a:ext cx="8221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There were 19,881 requests during the attack before the attacker discovered the password.</a:t>
            </a:r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/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Answer the following questions in bullet points under the screenshot if space allows. </a:t>
            </a:r>
            <a:br>
              <a:rPr lang="en-GB" sz="1200"/>
            </a:br>
            <a:r>
              <a:rPr lang="en-GB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2" name="Google Shape;1192;p68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4" name="Google Shape;1194;p68"/>
          <p:cNvSpPr txBox="1"/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Which files were requested?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538605"/>
            <a:ext cx="8178165" cy="15049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26720" y="3917315"/>
            <a:ext cx="8350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There were 149 requests to the webdav directory.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exploit.php and passwd.dav</a:t>
            </a:r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Proposed Alarms and </a:t>
            </a:r>
            <a:b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</a:br>
            <a:r>
              <a:rPr lang="en-GB" sz="3400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Mitigation Strategies</a:t>
            </a:r>
            <a:endParaRPr sz="3400"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</a:fld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Mitigation: Blocking the Port Scan</a:t>
            </a:r>
            <a:endParaRPr lang="en-GB"/>
          </a:p>
        </p:txBody>
      </p:sp>
      <p:sp>
        <p:nvSpPr>
          <p:cNvPr id="1208" name="Google Shape;1208;p70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9" name="Google Shape;1209;p70"/>
          <p:cNvSpPr txBox="1"/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kind of alarm can be set to detect future port scans?</a:t>
            </a:r>
            <a:r>
              <a:rPr lang="en-US" altLang="en-GB" sz="1400"/>
              <a:t> </a:t>
            </a:r>
            <a:endParaRPr lang="en-US" altLang="en-GB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100"/>
              <a:t>Future port scans can be detected by implementing an Intrusion Detection System or an Intrusion Prevention System.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threshold would you set to activate this alarm?</a:t>
            </a:r>
            <a:endParaRPr lang="en-GB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I would set the threshold to the alarm to be 1,000 requests per hour to avoid false positives but still detect large repetitive attempts.</a:t>
            </a:r>
            <a:endParaRPr lang="en-US" sz="1100"/>
          </a:p>
        </p:txBody>
      </p:sp>
      <p:sp>
        <p:nvSpPr>
          <p:cNvPr id="1210" name="Google Shape;1210;p70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configurations can be set on the host to mitigate port scans?</a:t>
            </a:r>
            <a:endParaRPr lang="en-GB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100"/>
              <a:t>Implementing a patched firewall can also mitigate port scans.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Describe the solution. If possible, provide required command lines. </a:t>
            </a:r>
            <a:endParaRPr lang="en-GB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Ensuring only necessary ports are open and limiting how many requests an IP can send before timing out would mitigate this vulnerability considerably.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Mitigation: </a:t>
            </a:r>
            <a:r>
              <a:rPr lang="en-GB"/>
              <a:t>Finding the Request for the Hidden Directory</a:t>
            </a:r>
            <a:endParaRPr lang="en-GB"/>
          </a:p>
        </p:txBody>
      </p:sp>
      <p:sp>
        <p:nvSpPr>
          <p:cNvPr id="1216" name="Google Shape;1216;p71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7" name="Google Shape;1217;p71"/>
          <p:cNvSpPr txBox="1"/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kind of alarm can be set to detect future unauthorized access?</a:t>
            </a:r>
            <a:endParaRPr lang="en-GB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An API call alarm alerts after multiple 404 errors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/>
              <a:t>What threshold would you set to activate this alarm?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I would set the threshold to be five, this way a user can have a few attempts at failed attempts to access the page before being locked out.</a:t>
            </a:r>
            <a:endParaRPr lang="en-US" sz="1100"/>
          </a:p>
        </p:txBody>
      </p:sp>
      <p:sp>
        <p:nvSpPr>
          <p:cNvPr id="1218" name="Google Shape;1218;p71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configuration can be set on the host to block unwanted access?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Implementing policies that enforce users to not have permissions and access to data they don’t need to have access to would prevent unwanted access.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Describe the solution. If possible, provide required command lines. 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Due to the dirb command sends requests for many webpages, limiting how many 404 responses to then ban a remote IP can keep hidden directories from being found.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Mitigation: Preventing Brute Force Attacks</a:t>
            </a:r>
            <a:endParaRPr lang="en-GB"/>
          </a:p>
        </p:txBody>
      </p:sp>
      <p:sp>
        <p:nvSpPr>
          <p:cNvPr id="1224" name="Google Shape;1224;p72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5" name="Google Shape;1225;p72"/>
          <p:cNvSpPr txBox="1"/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kind of alarm can be set to detect future brute force attacks?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For this kind of vulnerability, it would be the best option to use abnormal login alarms detecing 401 errors.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/>
              <a:t>What threshold would you set to activate this alarm?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I would set a threshold of ten to activate the alarm in order to give room for false positives but alert immediately on potential compromises.</a:t>
            </a:r>
            <a:endParaRPr lang="en-US" sz="1100"/>
          </a:p>
        </p:txBody>
      </p:sp>
      <p:sp>
        <p:nvSpPr>
          <p:cNvPr id="1226" name="Google Shape;1226;p72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configuration can be set on the host to block brute force attacks?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Configure policy that locks out accounts after repetitive failed logins, then if there is continued failed logins, block the source IP temporarily.</a:t>
            </a:r>
            <a:endParaRPr sz="1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/>
              <a:t>Describe the solution. If possible, provide the required command line(s). 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Requiring a complex password makes it harder to use a program like hydra to successfully brute force a password. Also requiring password change without reusing past passwords on set time intervals would also help.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5" name="Google Shape;1025;p55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document contains the following sections: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1026" name="Google Shape;1026;p55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01</a:t>
              </a:r>
              <a:endParaRPr sz="3000"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02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03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Roboto Thin" panose="02000000000000000000"/>
                  <a:ea typeface="Roboto Thin" panose="02000000000000000000"/>
                  <a:cs typeface="Roboto Thin" panose="02000000000000000000"/>
                  <a:sym typeface="Roboto Thin" panose="02000000000000000000"/>
                </a:rPr>
                <a:t>04</a:t>
              </a:r>
              <a:endParaRPr sz="3000">
                <a:solidFill>
                  <a:srgbClr val="FFFFFF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Network Topology</a:t>
            </a:r>
            <a:endParaRPr sz="18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Red Team</a:t>
            </a:r>
            <a:r>
              <a:rPr lang="en-GB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Security Assessment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Blue Team</a:t>
            </a:r>
            <a:r>
              <a:rPr lang="en-GB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Hardening</a:t>
            </a:r>
            <a:r>
              <a:rPr lang="en-GB" sz="1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Mitigation: Detecting</a:t>
            </a:r>
            <a:r>
              <a:rPr lang="en-GB"/>
              <a:t> the WebDAV Connection</a:t>
            </a:r>
            <a:endParaRPr lang="en-GB"/>
          </a:p>
        </p:txBody>
      </p:sp>
      <p:sp>
        <p:nvSpPr>
          <p:cNvPr id="1232" name="Google Shape;1232;p73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3" name="Google Shape;1233;p73"/>
          <p:cNvSpPr txBox="1"/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kind of alarm can be set to detect future access to this directory?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An alarm that alerts whenever an HTTP GET request and lists the IP address.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threshold would you set to activate this alarm?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The threshold for this vulnerability would be more strict, occuring whenever there is any HTTP SYN request made.</a:t>
            </a:r>
            <a:endParaRPr lang="en-US" sz="1100"/>
          </a:p>
        </p:txBody>
      </p:sp>
      <p:sp>
        <p:nvSpPr>
          <p:cNvPr id="1234" name="Google Shape;1234;p73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configuration can be set on the host to control access?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Configuring a whitelist of trusted IP addresses and only allow those listed and reviewing the list often to confirm if all listed IPs are needed and present.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Describe the solution. If possible, provide the required command line(s). 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$iptables -I INPUT -s [ip address] -p tcp -m -multiport --dports [open,port(s)] -j ACCEPT would allow to create a whitelist and freely add any needed ip addresses to access the designated open port.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Mitigation: Identifying Reverse Shell Uploads</a:t>
            </a:r>
            <a:endParaRPr lang="en-GB"/>
          </a:p>
        </p:txBody>
      </p:sp>
      <p:sp>
        <p:nvSpPr>
          <p:cNvPr id="1240" name="Google Shape;1240;p74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1" name="Google Shape;1241;p74"/>
          <p:cNvSpPr txBox="1"/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kind of alarm can be set to detect future file uploads?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I would enforce an alarm that would alert whenever any traffic attempts to access port 4444, the default listener port. Also set an alert for any files being uploaded into the /webdav folder.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threshold would you set to activate this alarm?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/>
              <a:t>For each of these alarms, due to being critical compromises, I would set their thresholds to one or more times an attempt is made.</a:t>
            </a:r>
            <a:endParaRPr sz="11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42" name="Google Shape;1242;p74"/>
          <p:cNvSpPr txBox="1"/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configuration can be set on the host to block file uploads?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Configuring the /webdav folder to be read-only to prevent file uploads would be the first step to prevent this from happening in the future. Then, making sure only the required ports are the only ones open.</a:t>
            </a:r>
            <a:endParaRPr sz="11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Describe the solution. If possible, provide the required command line. </a:t>
            </a:r>
            <a:endParaRPr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This solution would not allow exploitation of an open port, but also, in the case an attacker is able to compromise the /webdav folder through another port, it will not allow any malicious files to be uploaded.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Topology </a:t>
            </a:r>
            <a:endParaRPr lang="en-GB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</a:fld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</a:p>
        </p:txBody>
      </p:sp>
      <p:sp>
        <p:nvSpPr>
          <p:cNvPr id="1058" name="Google Shape;1058;p57"/>
          <p:cNvSpPr txBox="1"/>
          <p:nvPr>
            <p:ph type="subTitle" idx="3"/>
          </p:nvPr>
        </p:nvSpPr>
        <p:spPr>
          <a:xfrm>
            <a:off x="7056300" y="924950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Address </a:t>
            </a:r>
            <a:r>
              <a:rPr lang="en-GB"/>
              <a:t>Range: 192.168.0.1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Netmask: 255.255.255.0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Gateway: 192.168.1.1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Machines</a:t>
            </a:r>
            <a:endParaRPr sz="1100">
              <a:latin typeface="Roboto Black" panose="02000000000000000000"/>
              <a:ea typeface="Roboto Black" panose="02000000000000000000"/>
              <a:cs typeface="Roboto Black" panose="02000000000000000000"/>
              <a:sym typeface="Roboto Black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IPv4: 192.168.0.90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OS: Linux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Hostname: Kali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IPv4: 192.168.0.105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OS: Linux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Hostname: Capstone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IPv4: 192.168.0.100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OS: Windows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Hostname: ELK server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IPv4: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OS: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Hostname: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Topology</a:t>
            </a:r>
            <a:endParaRPr lang="en-GB"/>
          </a:p>
        </p:txBody>
      </p:sp>
      <p:sp>
        <p:nvSpPr>
          <p:cNvPr id="1060" name="Google Shape;1060;p57"/>
          <p:cNvSpPr txBox="1"/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687" y="952175"/>
            <a:ext cx="5768976" cy="3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Security Assessment</a:t>
            </a:r>
            <a:endParaRPr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  <p:sp>
        <p:nvSpPr>
          <p:cNvPr id="1069" name="Google Shape;1069;p58"/>
          <p:cNvSpPr txBox="1"/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Recon: Describing the Target</a:t>
            </a:r>
            <a:endParaRPr lang="en-GB"/>
          </a:p>
        </p:txBody>
      </p:sp>
      <p:sp>
        <p:nvSpPr>
          <p:cNvPr id="1075" name="Google Shape;1075;p59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Nmap </a:t>
            </a:r>
            <a:r>
              <a:rPr lang="en-GB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identified</a:t>
            </a:r>
            <a:r>
              <a:rPr lang="en-GB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 the following hosts on the network:</a:t>
            </a:r>
            <a:endParaRPr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sp>
        <p:nvSpPr>
          <p:cNvPr id="1076" name="Google Shape;1076;p59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{9B1B45A2-0999-43B0-B26D-36D89E31C1EC}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Default Gateway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192.168.1.1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Router that connects the host to other networks to allow communication.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ELK server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192.168.1.100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Gathers and analyzes logs from specific machines/servers and creates visuals from data.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Capstone Machine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192.168.1.105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The targeted victim machine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Kali Machine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192.168.1.90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The attacker machine</a:t>
                      </a:r>
                      <a:endParaRPr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 </a:t>
            </a:r>
            <a:r>
              <a:rPr lang="en-GB"/>
              <a:t>Assessment</a:t>
            </a:r>
            <a:endParaRPr lang="en-GB"/>
          </a:p>
        </p:txBody>
      </p:sp>
      <p:sp>
        <p:nvSpPr>
          <p:cNvPr id="1083" name="Google Shape;1083;p60"/>
          <p:cNvSpPr txBox="1"/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The assessment uncovered the following critical vulnerabilities in the target:</a:t>
            </a:r>
            <a:endParaRPr lang="en-GB"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  <p:sp>
        <p:nvSpPr>
          <p:cNvPr id="1084" name="Google Shape;1084;p60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{9B1B45A2-0999-43B0-B26D-36D89E31C1EC}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Use the CVE number if it </a:t>
                      </a: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exists</a:t>
                      </a: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. Otherwise, use the common name. </a:t>
                      </a:r>
                      <a:endParaRPr sz="1200" i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Describe the vulnerability. </a:t>
                      </a:r>
                      <a:endParaRPr sz="1200" i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Describe what this vulnerability allows the attacker to do</a:t>
                      </a:r>
                      <a:r>
                        <a:rPr lang="en-GB" sz="1200" i="1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.</a:t>
                      </a:r>
                      <a:endParaRPr sz="1200" i="1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Security Misconfiguration</a:t>
                      </a:r>
                      <a:endParaRPr lang="en-US" altLang="en-GB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Security policies are poorly configured, leaving systems and data insecure.</a:t>
                      </a:r>
                      <a:endParaRPr lang="en-US" altLang="en-GB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Attackers can use any open ports to gain access to system data and control of system.</a:t>
                      </a:r>
                      <a:endParaRPr lang="en-US" altLang="en-GB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Unauthorized File Upload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Allows files to be freely uploaded.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This vulnerability allows attackers to upload malicious code that can  compromise systems.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Brute Force Vulnerability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Allows access to confidential credentials through repetitve attempts.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Allows attackers gain credentials of a user that potentially has root priviledges.</a:t>
                      </a:r>
                      <a:endParaRPr lang="en-US" sz="12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Exploitation: </a:t>
            </a:r>
            <a:r>
              <a:rPr lang="en-US" altLang="en-GB"/>
              <a:t>System Misconfiguration</a:t>
            </a:r>
            <a:endParaRPr lang="en-US" altLang="en-GB"/>
          </a:p>
        </p:txBody>
      </p:sp>
      <p:sp>
        <p:nvSpPr>
          <p:cNvPr id="1091" name="Google Shape;1091;p61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Tools &amp; Processes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Nmap was used to exploit this vulnerability.</a:t>
            </a:r>
            <a:endParaRPr lang="en-US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Achievements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exploit allowed access to the domain through detecting an open, vulnerable port 80. </a:t>
            </a:r>
            <a:endParaRPr lang="en-US" alt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6" name="Google Shape;1106;p61"/>
          <p:cNvSpPr txBox="1"/>
          <p:nvPr/>
        </p:nvSpPr>
        <p:spPr>
          <a:xfrm>
            <a:off x="6400540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330" y="1773555"/>
            <a:ext cx="2781300" cy="184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Exploitation: </a:t>
            </a:r>
            <a:r>
              <a:rPr lang="en-US" altLang="en-GB">
                <a:solidFill>
                  <a:schemeClr val="dk1"/>
                </a:solidFill>
              </a:rPr>
              <a:t>Unauthorized File Upload</a:t>
            </a:r>
            <a:endParaRPr lang="en-US" altLang="en-GB">
              <a:solidFill>
                <a:schemeClr val="dk1"/>
              </a:solidFill>
            </a:endParaRPr>
          </a:p>
        </p:txBody>
      </p:sp>
      <p:sp>
        <p:nvSpPr>
          <p:cNvPr id="1112" name="Google Shape;1112;p62"/>
          <p:cNvSpPr txBox="1"/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Tools &amp; Processes</a:t>
            </a:r>
            <a:endParaRPr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Kali File Manager’s remote connectability</a:t>
            </a:r>
            <a:endParaRPr lang="en-US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01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02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Achievements</a:t>
            </a:r>
            <a:endParaRPr lang="en-GB" sz="12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After finding the credentials to gain access to target network, allowed to remotely connect and upload malicious script.</a:t>
            </a:r>
            <a:endParaRPr lang="en-US" alt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FFFFFF"/>
                  </a:solidFill>
                  <a:latin typeface="Roboto Light" panose="02000000000000000000"/>
                  <a:ea typeface="Roboto Light" panose="02000000000000000000"/>
                  <a:cs typeface="Roboto Light" panose="02000000000000000000"/>
                  <a:sym typeface="Roboto Light" panose="02000000000000000000"/>
                </a:rPr>
                <a:t>03</a:t>
              </a:r>
              <a:endParaRPr sz="21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501059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6005" y="2068830"/>
            <a:ext cx="2959100" cy="207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 thruBlk="1"/>
      </p:transition>
    </mc:Choice>
    <mc:Fallback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8426</Words>
  <Application>WPS Presentation</Application>
  <PresentationFormat/>
  <Paragraphs>311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Arial</vt:lpstr>
      <vt:lpstr>Roboto Medium</vt:lpstr>
      <vt:lpstr>Roboto</vt:lpstr>
      <vt:lpstr>Roboto Light</vt:lpstr>
      <vt:lpstr>Roboto Thin</vt:lpstr>
      <vt:lpstr>Roboto Black</vt:lpstr>
      <vt:lpstr>Microsoft YaHei</vt:lpstr>
      <vt:lpstr>ＭＳ Ｐゴシック</vt:lpstr>
      <vt:lpstr>Arial Unicode MS</vt:lpstr>
      <vt:lpstr>Simple Light</vt:lpstr>
      <vt:lpstr>Assessment, Analysis,  and Hardening of a Vulnerable System</vt:lpstr>
      <vt:lpstr>Table of Contents</vt:lpstr>
      <vt:lpstr>Network Topology </vt:lpstr>
      <vt:lpstr>Network Topology</vt:lpstr>
      <vt:lpstr>Security Assessment</vt:lpstr>
      <vt:lpstr>Recon: Describing the Target</vt:lpstr>
      <vt:lpstr>Vulnerability Assessment</vt:lpstr>
      <vt:lpstr>Exploitation: System Misconfiguration</vt:lpstr>
      <vt:lpstr>Exploitation: Unauthorized File Upload</vt:lpstr>
      <vt:lpstr>Exploitation: Brute Force Vulnerability</vt:lpstr>
      <vt:lpstr>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Assessment, Analysis,  and Hardening of a Vulnerable System</dc:title>
  <dc:creator/>
  <cp:lastModifiedBy>Richard</cp:lastModifiedBy>
  <cp:revision>29</cp:revision>
  <dcterms:created xsi:type="dcterms:W3CDTF">2022-02-27T19:53:00Z</dcterms:created>
  <dcterms:modified xsi:type="dcterms:W3CDTF">2022-03-01T03:23:50Z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FF8F876C809C43538B1AC9F45FA2A790</vt:lpwstr>
  </property>
  <property fmtid="{D5CDD505-2E9C-101B-9397-08002B2CF9AE}" pid="3" name="KSOProductBuildVer">
    <vt:lpwstr>1033-11.2.0.10463</vt:lpwstr>
  </property>
</Properties>
</file>